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4">
  <p:sldMasterIdLst>
    <p:sldMasterId id="2147483711" r:id="rId1"/>
  </p:sldMasterIdLst>
  <p:notesMasterIdLst>
    <p:notesMasterId r:id="rId17"/>
  </p:notesMasterIdLst>
  <p:sldIdLst>
    <p:sldId id="657" r:id="rId2"/>
    <p:sldId id="460" r:id="rId3"/>
    <p:sldId id="560" r:id="rId4"/>
    <p:sldId id="658" r:id="rId5"/>
    <p:sldId id="462" r:id="rId6"/>
    <p:sldId id="659" r:id="rId7"/>
    <p:sldId id="465" r:id="rId8"/>
    <p:sldId id="466" r:id="rId9"/>
    <p:sldId id="664" r:id="rId10"/>
    <p:sldId id="665" r:id="rId11"/>
    <p:sldId id="666" r:id="rId12"/>
    <p:sldId id="667" r:id="rId13"/>
    <p:sldId id="565" r:id="rId14"/>
    <p:sldId id="668" r:id="rId15"/>
    <p:sldId id="496" r:id="rId16"/>
  </p:sldIdLst>
  <p:sldSz cx="13439775" cy="7559675"/>
  <p:notesSz cx="6797675" cy="9874250"/>
  <p:defaultTextStyle>
    <a:defPPr>
      <a:defRPr lang="ru-RU"/>
    </a:defPPr>
    <a:lvl1pPr marL="0" algn="l" defTabSz="104276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384" algn="l" defTabSz="104276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2766" algn="l" defTabSz="104276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149" algn="l" defTabSz="104276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5532" algn="l" defTabSz="104276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6915" algn="l" defTabSz="104276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8299" algn="l" defTabSz="104276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49681" algn="l" defTabSz="104276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1065" algn="l" defTabSz="104276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 userDrawn="1">
          <p15:clr>
            <a:srgbClr val="A4A3A4"/>
          </p15:clr>
        </p15:guide>
        <p15:guide id="2" pos="41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0001"/>
    <a:srgbClr val="9D3F38"/>
    <a:srgbClr val="D2DEEF"/>
    <a:srgbClr val="480100"/>
    <a:srgbClr val="EAEFF7"/>
    <a:srgbClr val="FFFFFF"/>
    <a:srgbClr val="FE6B58"/>
    <a:srgbClr val="9C0100"/>
    <a:srgbClr val="73A4D1"/>
    <a:srgbClr val="C6BE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622" autoAdjust="0"/>
  </p:normalViewPr>
  <p:slideViewPr>
    <p:cSldViewPr snapToGrid="0">
      <p:cViewPr varScale="1">
        <p:scale>
          <a:sx n="84" d="100"/>
          <a:sy n="84" d="100"/>
        </p:scale>
        <p:origin x="486" y="60"/>
      </p:cViewPr>
      <p:guideLst>
        <p:guide orient="horz" pos="2381"/>
        <p:guide pos="41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60" cy="495427"/>
          </a:xfrm>
          <a:prstGeom prst="rect">
            <a:avLst/>
          </a:prstGeom>
        </p:spPr>
        <p:txBody>
          <a:bodyPr vert="horz" lIns="91004" tIns="45502" rIns="91004" bIns="45502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60" cy="495427"/>
          </a:xfrm>
          <a:prstGeom prst="rect">
            <a:avLst/>
          </a:prstGeom>
        </p:spPr>
        <p:txBody>
          <a:bodyPr vert="horz" lIns="91004" tIns="45502" rIns="91004" bIns="45502" rtlCol="0"/>
          <a:lstStyle>
            <a:lvl1pPr algn="r">
              <a:defRPr sz="1200"/>
            </a:lvl1pPr>
          </a:lstStyle>
          <a:p>
            <a:fld id="{305747DE-B675-4D41-989E-4403D544B34D}" type="datetimeFigureOut">
              <a:rPr lang="ru-RU" smtClean="0"/>
              <a:pPr/>
              <a:t>04.09.2024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0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004" tIns="45502" rIns="91004" bIns="45502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51983"/>
            <a:ext cx="5438140" cy="3887986"/>
          </a:xfrm>
          <a:prstGeom prst="rect">
            <a:avLst/>
          </a:prstGeom>
        </p:spPr>
        <p:txBody>
          <a:bodyPr vert="horz" lIns="91004" tIns="45502" rIns="91004" bIns="45502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378824"/>
            <a:ext cx="2945660" cy="495426"/>
          </a:xfrm>
          <a:prstGeom prst="rect">
            <a:avLst/>
          </a:prstGeom>
        </p:spPr>
        <p:txBody>
          <a:bodyPr vert="horz" lIns="91004" tIns="45502" rIns="91004" bIns="45502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378824"/>
            <a:ext cx="2945660" cy="495426"/>
          </a:xfrm>
          <a:prstGeom prst="rect">
            <a:avLst/>
          </a:prstGeom>
        </p:spPr>
        <p:txBody>
          <a:bodyPr vert="horz" lIns="91004" tIns="45502" rIns="91004" bIns="45502" rtlCol="0" anchor="b"/>
          <a:lstStyle>
            <a:lvl1pPr algn="r">
              <a:defRPr sz="1200"/>
            </a:lvl1pPr>
          </a:lstStyle>
          <a:p>
            <a:fld id="{58E4D939-F319-4137-86C6-AE322369672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656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4276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384" algn="l" defTabSz="104276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2766" algn="l" defTabSz="104276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149" algn="l" defTabSz="104276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5532" algn="l" defTabSz="104276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6915" algn="l" defTabSz="104276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8299" algn="l" defTabSz="104276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49681" algn="l" defTabSz="104276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1065" algn="l" defTabSz="104276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Заметки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ru-RU" altLang="ru-RU"/>
          </a:p>
        </p:txBody>
      </p:sp>
      <p:sp>
        <p:nvSpPr>
          <p:cNvPr id="13316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cs typeface="Arial" panose="020B0604020202020204" pitchFamily="34" charset="0"/>
              </a:defRPr>
            </a:lvl9pPr>
          </a:lstStyle>
          <a:p>
            <a:fld id="{86A627C1-70A0-47BB-BB4E-2BBD8A9970EE}" type="slidenum">
              <a:rPr lang="ru-RU" altLang="ru-RU" smtClean="0"/>
              <a:pPr/>
              <a:t>1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558672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9972" y="1237197"/>
            <a:ext cx="1007983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9972" y="3970580"/>
            <a:ext cx="10079831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B1D21-A8D9-464F-B5A3-FF1F0819868A}" type="datetime1">
              <a:rPr lang="ru-RU" smtClean="0"/>
              <a:pPr/>
              <a:t>04.09.2024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21F3-9180-402F-922D-150DA7C41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540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06271-2DB3-4176-ACB8-39DC0A852B61}" type="datetime1">
              <a:rPr lang="ru-RU" smtClean="0"/>
              <a:pPr/>
              <a:t>04.09.2024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21F3-9180-402F-922D-150DA7C41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17839" y="402483"/>
            <a:ext cx="2897951" cy="640647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3985" y="402483"/>
            <a:ext cx="8525857" cy="64064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04C0B-9116-4134-8F2D-12C34690A0D8}" type="datetime1">
              <a:rPr lang="ru-RU" smtClean="0"/>
              <a:pPr/>
              <a:t>04.09.2024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21F3-9180-402F-922D-150DA7C41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2743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>
  <p:cSld name="Заголовок, схема или организационная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1989" y="303322"/>
            <a:ext cx="12095798" cy="1259946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SmartArt 2"/>
          <p:cNvSpPr>
            <a:spLocks noGrp="1"/>
          </p:cNvSpPr>
          <p:nvPr>
            <p:ph type="dgm" idx="1"/>
          </p:nvPr>
        </p:nvSpPr>
        <p:spPr>
          <a:xfrm>
            <a:off x="671989" y="1763932"/>
            <a:ext cx="12095798" cy="4988452"/>
          </a:xfrm>
          <a:prstGeom prst="rect">
            <a:avLst/>
          </a:prstGeom>
        </p:spPr>
        <p:txBody>
          <a:bodyPr/>
          <a:lstStyle/>
          <a:p>
            <a:pPr lvl="0"/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72FA05-1B66-408B-B9A1-5B28D10D51C3}" type="datetime1">
              <a:rPr lang="ru-RU" smtClean="0"/>
              <a:pPr>
                <a:defRPr/>
              </a:pPr>
              <a:t>04.09.2024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85D0CC-48CE-471C-9C50-D359E71E6A6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2471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CF7DC-46CF-4E6B-B8ED-997210AC5A6B}" type="datetime1">
              <a:rPr lang="ru-RU" smtClean="0"/>
              <a:pPr/>
              <a:t>04.09.2024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21F3-9180-402F-922D-150DA7C41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6304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6985" y="1884670"/>
            <a:ext cx="11591806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6985" y="5059034"/>
            <a:ext cx="11591806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D37CE-B79F-47D3-A26D-8C6F91082101}" type="datetime1">
              <a:rPr lang="ru-RU" smtClean="0"/>
              <a:pPr/>
              <a:t>04.09.2024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21F3-9180-402F-922D-150DA7C41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1447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3985" y="2012414"/>
            <a:ext cx="5711904" cy="479654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886" y="2012414"/>
            <a:ext cx="5711904" cy="479654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AE4A9-025D-48EB-8B85-899189215F22}" type="datetime1">
              <a:rPr lang="ru-RU" smtClean="0"/>
              <a:pPr/>
              <a:t>04.09.2024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21F3-9180-402F-922D-150DA7C41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1329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5" y="402483"/>
            <a:ext cx="11591806" cy="146118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736" y="1853171"/>
            <a:ext cx="5685654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736" y="2761381"/>
            <a:ext cx="5685654" cy="40615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03886" y="1853171"/>
            <a:ext cx="5713655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03886" y="2761381"/>
            <a:ext cx="5713655" cy="40615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62F90-4421-4CBC-8E43-2CE0F234BA0D}" type="datetime1">
              <a:rPr lang="ru-RU" smtClean="0"/>
              <a:pPr/>
              <a:t>04.09.2024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21F3-9180-402F-922D-150DA7C41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4212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649C-9250-4943-8F27-7D039189A687}" type="datetime1">
              <a:rPr lang="ru-RU" smtClean="0"/>
              <a:pPr/>
              <a:t>04.09.2024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21F3-9180-402F-922D-150DA7C41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0448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075E-C3FE-452C-A052-4AE16F3469CD}" type="datetime1">
              <a:rPr lang="ru-RU" smtClean="0"/>
              <a:pPr/>
              <a:t>04.09.2024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21F3-9180-402F-922D-150DA7C41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980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6" y="503978"/>
            <a:ext cx="4334677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655" y="1088454"/>
            <a:ext cx="6803886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736" y="2267902"/>
            <a:ext cx="4334677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3AA9C-B261-4446-B23A-048F797D8376}" type="datetime1">
              <a:rPr lang="ru-RU" smtClean="0"/>
              <a:pPr/>
              <a:t>04.09.2024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21F3-9180-402F-922D-150DA7C41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6878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6" y="503978"/>
            <a:ext cx="4334677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13655" y="1088454"/>
            <a:ext cx="6803886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736" y="2267902"/>
            <a:ext cx="4334677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B0D4-D04A-41EA-914D-F8C3D3DB3237}" type="datetime1">
              <a:rPr lang="ru-RU" smtClean="0"/>
              <a:pPr/>
              <a:t>04.09.2024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21F3-9180-402F-922D-150DA7C419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6462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23985" y="402483"/>
            <a:ext cx="11591806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3985" y="2012414"/>
            <a:ext cx="11591806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3985" y="7006699"/>
            <a:ext cx="3023949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50376"/>
            <a:fld id="{6F3FDFCD-FFCD-487D-91F6-6F1C3FD74759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950376"/>
              <a:t>04.09.2024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51926" y="7006699"/>
            <a:ext cx="4535924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50376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91841" y="7006699"/>
            <a:ext cx="3023949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50376"/>
            <a:fld id="{B19B0651-EE4F-4900-A07F-96A6BFA9D0F0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950376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2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</p:sldLayoutIdLst>
  <p:hf hdr="0" ftr="0" dt="0"/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C:\Documents and Settings\Эдик\Мои документы\Downloads\fonovuy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5499" y="-1"/>
            <a:ext cx="4401572" cy="7559675"/>
          </a:xfrm>
          <a:prstGeom prst="rect">
            <a:avLst/>
          </a:prstGeom>
          <a:noFill/>
          <a:effectLst>
            <a:innerShdw blurRad="63500" dist="50800" dir="162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5510721" y="5963821"/>
            <a:ext cx="2820130" cy="557351"/>
          </a:xfrm>
          <a:prstGeom prst="rect">
            <a:avLst/>
          </a:prstGeom>
        </p:spPr>
        <p:txBody>
          <a:bodyPr lIns="71986" tIns="35994" rIns="71986" bIns="35994" anchor="ctr"/>
          <a:lstStyle>
            <a:lvl1pPr algn="ctr">
              <a:spcBef>
                <a:spcPct val="0"/>
              </a:spcBef>
              <a:buNone/>
              <a:defRPr sz="4000" b="1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ru-RU" sz="157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Tahoma" pitchFamily="34" charset="0"/>
                <a:cs typeface="Tahoma" pitchFamily="34" charset="0"/>
              </a:rPr>
              <a:t>Москва - 2024 г.</a:t>
            </a:r>
          </a:p>
        </p:txBody>
      </p:sp>
      <p:cxnSp>
        <p:nvCxnSpPr>
          <p:cNvPr id="30" name="Прямая соединительная линия 29"/>
          <p:cNvCxnSpPr/>
          <p:nvPr/>
        </p:nvCxnSpPr>
        <p:spPr>
          <a:xfrm>
            <a:off x="4216072" y="5072080"/>
            <a:ext cx="555951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Заголовок 7"/>
          <p:cNvSpPr txBox="1">
            <a:spLocks/>
          </p:cNvSpPr>
          <p:nvPr/>
        </p:nvSpPr>
        <p:spPr>
          <a:xfrm>
            <a:off x="7367888" y="2290994"/>
            <a:ext cx="2123982" cy="573890"/>
          </a:xfrm>
          <a:prstGeom prst="rect">
            <a:avLst/>
          </a:prstGeom>
          <a:noFill/>
        </p:spPr>
        <p:txBody>
          <a:bodyPr wrap="square" lIns="53989" tIns="26995" rIns="53989" bIns="26995" anchor="b">
            <a:spAutoFit/>
          </a:bodyPr>
          <a:lstStyle/>
          <a:p>
            <a:pPr algn="ctr" defTabSz="1007803">
              <a:lnSpc>
                <a:spcPct val="90000"/>
              </a:lnSpc>
              <a:defRPr/>
            </a:pPr>
            <a:r>
              <a:rPr lang="ru-RU" sz="375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itchFamily="34" charset="0"/>
                <a:ea typeface="Tahoma" pitchFamily="34" charset="0"/>
                <a:cs typeface="Tahoma" pitchFamily="34" charset="0"/>
              </a:rPr>
              <a:t>  Лектор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3406140" y="2946643"/>
            <a:ext cx="6846373" cy="669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altLang="zh-CN" sz="3750" b="1" dirty="0" smtClean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itchFamily="34" charset="0"/>
                <a:ea typeface="Tahoma" pitchFamily="34" charset="0"/>
                <a:cs typeface="Tahoma" pitchFamily="34" charset="0"/>
              </a:rPr>
              <a:t>Алехин Игорь Алексеевич</a:t>
            </a:r>
            <a:endParaRPr lang="ru-RU" sz="3750" b="1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rebuchet MS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3271614" y="5086722"/>
            <a:ext cx="7860294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007803">
              <a:lnSpc>
                <a:spcPct val="90000"/>
              </a:lnSpc>
              <a:defRPr/>
            </a:pPr>
            <a:r>
              <a:rPr lang="ru-RU" sz="1800" b="1" dirty="0" smtClean="0">
                <a:ln>
                  <a:solidFill>
                    <a:prstClr val="white">
                      <a:lumMod val="50000"/>
                    </a:prstClr>
                  </a:solidFill>
                </a:ln>
                <a:solidFill>
                  <a:srgbClr val="5B9BD5">
                    <a:lumMod val="75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itchFamily="34" charset="0"/>
                <a:ea typeface="Tahoma" pitchFamily="34" charset="0"/>
                <a:cs typeface="Tahoma" pitchFamily="34" charset="0"/>
              </a:rPr>
              <a:t>Профессор кафедры гуманитарных наук, доктор наук, профессор</a:t>
            </a:r>
            <a:endParaRPr lang="ru-RU" sz="1800" b="1" dirty="0">
              <a:ln>
                <a:solidFill>
                  <a:prstClr val="white">
                    <a:lumMod val="50000"/>
                  </a:prstClr>
                </a:solidFill>
              </a:ln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rebuchet MS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7" name="Picture 3" descr="C:\Documents and Settings\Эдик\Мои документы\Downloads\fonovuy0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247568" y="17683"/>
            <a:ext cx="61894" cy="7559675"/>
          </a:xfrm>
          <a:prstGeom prst="rect">
            <a:avLst/>
          </a:prstGeom>
          <a:noFill/>
          <a:effectLst>
            <a:innerShdw blurRad="63500" dist="50800" dir="162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3112464" y="240939"/>
            <a:ext cx="6967279" cy="440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263" b="1" dirty="0" smtClean="0">
                <a:ln>
                  <a:solidFill>
                    <a:prstClr val="white">
                      <a:lumMod val="50000"/>
                    </a:prstClr>
                  </a:solidFill>
                </a:ln>
                <a:solidFill>
                  <a:srgbClr val="002060"/>
                </a:solidFill>
                <a:latin typeface="Bookman Old Style" panose="02050604050505020204" pitchFamily="18" charset="0"/>
                <a:ea typeface="Tahoma" pitchFamily="34" charset="0"/>
                <a:cs typeface="Tahoma" pitchFamily="34" charset="0"/>
              </a:rPr>
              <a:t>ФИНАНСОВЫЙ УНИВЕРСИТЕТ </a:t>
            </a:r>
            <a:endParaRPr lang="ru-RU" sz="2263" b="1" dirty="0">
              <a:ln>
                <a:solidFill>
                  <a:prstClr val="white">
                    <a:lumMod val="50000"/>
                  </a:prstClr>
                </a:solidFill>
              </a:ln>
              <a:solidFill>
                <a:srgbClr val="002060"/>
              </a:solidFill>
              <a:latin typeface="Bookman Old Style" panose="02050604050505020204" pitchFamily="18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>
          <a:blip r:embed="rId5" cstate="print"/>
          <a:srcRect r="44421" b="21170"/>
          <a:stretch>
            <a:fillRect/>
          </a:stretch>
        </p:blipFill>
        <p:spPr bwMode="auto">
          <a:xfrm>
            <a:off x="11916007" y="5509865"/>
            <a:ext cx="1501254" cy="2049710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5647712"/>
      </p:ext>
    </p:extLst>
  </p:cSld>
  <p:clrMapOvr>
    <a:masterClrMapping/>
  </p:clrMapOvr>
  <p:transition>
    <p:circl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7D69947-0ACA-42DA-9B68-8CEEEB268599}"/>
              </a:ext>
            </a:extLst>
          </p:cNvPr>
          <p:cNvSpPr txBox="1"/>
          <p:nvPr/>
        </p:nvSpPr>
        <p:spPr>
          <a:xfrm>
            <a:off x="1017270" y="161318"/>
            <a:ext cx="11532870" cy="1910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44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Концепции направленности исторического развития</a:t>
            </a:r>
            <a:endParaRPr lang="ru-RU" sz="4400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2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ru-RU" sz="2400" b="1" kern="0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/>
              <a:ea typeface="+mj-ea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F2AB0C1-3274-492B-A80F-5FCFDD2662F3}"/>
              </a:ext>
            </a:extLst>
          </p:cNvPr>
          <p:cNvSpPr txBox="1"/>
          <p:nvPr/>
        </p:nvSpPr>
        <p:spPr>
          <a:xfrm>
            <a:off x="646062" y="2443472"/>
            <a:ext cx="5366118" cy="1146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Векторные (линейные) </a:t>
            </a:r>
            <a:r>
              <a:rPr lang="ru-RU" sz="3200" b="1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теории</a:t>
            </a:r>
            <a:endParaRPr lang="ru-RU" sz="3200" b="1" dirty="0">
              <a:solidFill>
                <a:schemeClr val="accent2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DF4C38AE-2697-4723-B1BF-8B4A12CDAEB9}"/>
              </a:ext>
            </a:extLst>
          </p:cNvPr>
          <p:cNvSpPr txBox="1"/>
          <p:nvPr/>
        </p:nvSpPr>
        <p:spPr>
          <a:xfrm>
            <a:off x="3840480" y="4434465"/>
            <a:ext cx="5686294" cy="619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Волновые теории </a:t>
            </a:r>
            <a:endParaRPr lang="ru-RU" sz="3200" b="1" dirty="0">
              <a:solidFill>
                <a:schemeClr val="accent2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4F04066-A5C3-4436-B98B-8C0A0589489F}"/>
              </a:ext>
            </a:extLst>
          </p:cNvPr>
          <p:cNvSpPr txBox="1"/>
          <p:nvPr/>
        </p:nvSpPr>
        <p:spPr>
          <a:xfrm>
            <a:off x="7223760" y="2443472"/>
            <a:ext cx="5326380" cy="619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Циклические </a:t>
            </a:r>
            <a:r>
              <a:rPr lang="ru-RU" sz="3200" b="1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теории</a:t>
            </a:r>
            <a:endParaRPr lang="ru-RU" sz="3200" b="1" dirty="0">
              <a:solidFill>
                <a:schemeClr val="accent2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013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/>
      </p:transition>
    </mc:Choice>
    <mc:Fallback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7D69947-0ACA-42DA-9B68-8CEEEB268599}"/>
              </a:ext>
            </a:extLst>
          </p:cNvPr>
          <p:cNvSpPr txBox="1"/>
          <p:nvPr/>
        </p:nvSpPr>
        <p:spPr>
          <a:xfrm>
            <a:off x="1017270" y="161318"/>
            <a:ext cx="11532870" cy="1910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44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Концепции причинности исторического развития</a:t>
            </a:r>
            <a:endParaRPr lang="ru-RU" sz="3200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2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ru-RU" sz="2400" b="1" kern="0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/>
              <a:ea typeface="+mj-ea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F2AB0C1-3274-492B-A80F-5FCFDD2662F3}"/>
              </a:ext>
            </a:extLst>
          </p:cNvPr>
          <p:cNvSpPr txBox="1"/>
          <p:nvPr/>
        </p:nvSpPr>
        <p:spPr>
          <a:xfrm>
            <a:off x="646062" y="2443472"/>
            <a:ext cx="5366118" cy="593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dirty="0" smtClean="0"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Формационная концепция</a:t>
            </a:r>
            <a:endParaRPr lang="ru-RU" sz="3200" b="1" dirty="0">
              <a:solidFill>
                <a:schemeClr val="accent2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DF4C38AE-2697-4723-B1BF-8B4A12CDAEB9}"/>
              </a:ext>
            </a:extLst>
          </p:cNvPr>
          <p:cNvSpPr txBox="1"/>
          <p:nvPr/>
        </p:nvSpPr>
        <p:spPr>
          <a:xfrm>
            <a:off x="485974" y="3771525"/>
            <a:ext cx="5686294" cy="1146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dirty="0"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Г</a:t>
            </a:r>
            <a:r>
              <a:rPr lang="ru-RU" sz="3200" dirty="0" smtClean="0"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лобально-стадиальная концепция</a:t>
            </a:r>
            <a:r>
              <a:rPr lang="ru-RU" sz="3200" b="1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ru-RU" sz="3200" b="1" dirty="0">
              <a:solidFill>
                <a:schemeClr val="accent2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4F04066-A5C3-4436-B98B-8C0A0589489F}"/>
              </a:ext>
            </a:extLst>
          </p:cNvPr>
          <p:cNvSpPr txBox="1"/>
          <p:nvPr/>
        </p:nvSpPr>
        <p:spPr>
          <a:xfrm>
            <a:off x="7023735" y="3771524"/>
            <a:ext cx="5326380" cy="593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dirty="0" smtClean="0"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Мир-системная концепция</a:t>
            </a:r>
            <a:endParaRPr lang="ru-RU" sz="3200" b="1" dirty="0">
              <a:solidFill>
                <a:schemeClr val="accent2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4634" y="2344820"/>
            <a:ext cx="5328366" cy="13839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F2AB0C1-3274-492B-A80F-5FCFDD2662F3}"/>
              </a:ext>
            </a:extLst>
          </p:cNvPr>
          <p:cNvSpPr txBox="1"/>
          <p:nvPr/>
        </p:nvSpPr>
        <p:spPr>
          <a:xfrm>
            <a:off x="3598812" y="5509911"/>
            <a:ext cx="5366118" cy="1146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dirty="0" smtClean="0"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Синергетическая концепция</a:t>
            </a:r>
            <a:endParaRPr lang="ru-RU" sz="3200" b="1" dirty="0">
              <a:solidFill>
                <a:schemeClr val="accent2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972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/>
      </p:transition>
    </mc:Choice>
    <mc:Fallback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5" grpId="0"/>
      <p:bldP spid="16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7D69947-0ACA-42DA-9B68-8CEEEB268599}"/>
              </a:ext>
            </a:extLst>
          </p:cNvPr>
          <p:cNvSpPr txBox="1"/>
          <p:nvPr/>
        </p:nvSpPr>
        <p:spPr>
          <a:xfrm>
            <a:off x="1017270" y="161318"/>
            <a:ext cx="11532870" cy="1910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4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Цивилизационный подход к историческому развитию</a:t>
            </a:r>
            <a:endParaRPr lang="ru-RU" sz="3200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2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ru-RU" sz="2400" b="1" kern="0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/>
              <a:ea typeface="+mj-ea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F2AB0C1-3274-492B-A80F-5FCFDD2662F3}"/>
              </a:ext>
            </a:extLst>
          </p:cNvPr>
          <p:cNvSpPr txBox="1"/>
          <p:nvPr/>
        </p:nvSpPr>
        <p:spPr>
          <a:xfrm>
            <a:off x="646062" y="2443472"/>
            <a:ext cx="5366118" cy="14754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2800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Теория культурно-исторических типов Н. Я. Данилевского</a:t>
            </a:r>
            <a:endParaRPr lang="ru-RU" sz="2800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DF4C38AE-2697-4723-B1BF-8B4A12CDAEB9}"/>
              </a:ext>
            </a:extLst>
          </p:cNvPr>
          <p:cNvSpPr txBox="1"/>
          <p:nvPr/>
        </p:nvSpPr>
        <p:spPr>
          <a:xfrm>
            <a:off x="3514924" y="4916607"/>
            <a:ext cx="5686294" cy="593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Концепция А. Тойнби</a:t>
            </a:r>
            <a:endParaRPr lang="ru-RU" sz="2000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4F04066-A5C3-4436-B98B-8C0A0589489F}"/>
              </a:ext>
            </a:extLst>
          </p:cNvPr>
          <p:cNvSpPr txBox="1"/>
          <p:nvPr/>
        </p:nvSpPr>
        <p:spPr>
          <a:xfrm>
            <a:off x="7115619" y="2444809"/>
            <a:ext cx="5326380" cy="11202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Теория локальных цивилизаций О. Шпенглера</a:t>
            </a:r>
            <a:endParaRPr lang="ru-RU" sz="2000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209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/>
      </p:transition>
    </mc:Choice>
    <mc:Fallback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5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746374" y="1436053"/>
            <a:ext cx="87503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kumimoji="0" lang="ru-RU" altLang="zh-CN" sz="36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  <a:t>Второй </a:t>
            </a:r>
            <a:r>
              <a:rPr kumimoji="0" lang="ru-RU" altLang="zh-CN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  <a:t>вопрос лекции</a:t>
            </a:r>
            <a:endParaRPr lang="ru-RU" altLang="ru-RU" sz="3600" dirty="0">
              <a:solidFill>
                <a:srgbClr val="00206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D8F2489B-F017-4D8D-BAE9-2D34D22DDEE3}"/>
              </a:ext>
            </a:extLst>
          </p:cNvPr>
          <p:cNvSpPr txBox="1"/>
          <p:nvPr/>
        </p:nvSpPr>
        <p:spPr>
          <a:xfrm>
            <a:off x="1347281" y="3380198"/>
            <a:ext cx="10956739" cy="3202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4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ru-RU" sz="48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ru-RU" sz="4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Эвристические возможности и ограничения исторического прогнозирования</a:t>
            </a:r>
            <a:endParaRPr lang="ru-RU" sz="3600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ru-RU" sz="48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88065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6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7D69947-0ACA-42DA-9B68-8CEEEB268599}"/>
              </a:ext>
            </a:extLst>
          </p:cNvPr>
          <p:cNvSpPr txBox="1"/>
          <p:nvPr/>
        </p:nvSpPr>
        <p:spPr>
          <a:xfrm>
            <a:off x="1017270" y="161318"/>
            <a:ext cx="11532870" cy="1541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4400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Существуют три образа исторического </a:t>
            </a:r>
            <a:r>
              <a:rPr lang="ru-RU" sz="4400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процесса</a:t>
            </a:r>
            <a:endParaRPr lang="ru-RU" sz="2400" b="1" kern="0" dirty="0">
              <a:solidFill>
                <a:srgbClr val="C0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/>
              <a:ea typeface="+mj-ea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F2AB0C1-3274-492B-A80F-5FCFDD2662F3}"/>
              </a:ext>
            </a:extLst>
          </p:cNvPr>
          <p:cNvSpPr txBox="1"/>
          <p:nvPr/>
        </p:nvSpPr>
        <p:spPr>
          <a:xfrm>
            <a:off x="577482" y="1609082"/>
            <a:ext cx="5366118" cy="2463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2400" b="1" i="1" dirty="0">
                <a:latin typeface="Times New Roman" panose="02020603050405020304" pitchFamily="18" charset="0"/>
                <a:ea typeface="Calibri" panose="020F0502020204030204" pitchFamily="34" charset="0"/>
              </a:rPr>
              <a:t>Концепции прогресса</a:t>
            </a:r>
            <a:r>
              <a:rPr lang="ru-RU" sz="2400" b="1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предполагают, что настоящее превосходит по определенным критериям или параметрам прошлое, а будущее будет по тем же параметрам превосходить </a:t>
            </a:r>
            <a:r>
              <a:rPr lang="ru-RU" sz="24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настоящее</a:t>
            </a:r>
            <a:endParaRPr lang="ru-RU" sz="2400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DF4C38AE-2697-4723-B1BF-8B4A12CDAEB9}"/>
              </a:ext>
            </a:extLst>
          </p:cNvPr>
          <p:cNvSpPr txBox="1"/>
          <p:nvPr/>
        </p:nvSpPr>
        <p:spPr>
          <a:xfrm>
            <a:off x="3606364" y="4278227"/>
            <a:ext cx="5686294" cy="2463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07000"/>
              </a:lnSpc>
              <a:spcAft>
                <a:spcPts val="0"/>
              </a:spcAft>
            </a:pPr>
            <a:r>
              <a:rPr lang="ru-RU" sz="2400" b="1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«Регрессивная» концепция</a:t>
            </a:r>
            <a:r>
              <a:rPr lang="ru-RU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отражает пессимистический взгляд на историю: настоящее уступает по определенным параметрам прошлому, а будущее будет по тем же параметрам уступать </a:t>
            </a:r>
            <a:r>
              <a:rPr lang="ru-RU" sz="24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настоящему.</a:t>
            </a:r>
            <a:endParaRPr lang="ru-RU" sz="2400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4F04066-A5C3-4436-B98B-8C0A0589489F}"/>
              </a:ext>
            </a:extLst>
          </p:cNvPr>
          <p:cNvSpPr txBox="1"/>
          <p:nvPr/>
        </p:nvSpPr>
        <p:spPr>
          <a:xfrm>
            <a:off x="7081329" y="1589976"/>
            <a:ext cx="5326380" cy="20681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2400" b="1" i="1" dirty="0">
                <a:latin typeface="Times New Roman" panose="02020603050405020304" pitchFamily="18" charset="0"/>
                <a:ea typeface="Calibri" panose="020F0502020204030204" pitchFamily="34" charset="0"/>
              </a:rPr>
              <a:t>Концепции цикличности</a:t>
            </a:r>
            <a:r>
              <a:rPr lang="ru-RU" sz="2400" b="1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подразумевают повторение одних и тех же явлений, и от того, в какую точку цикла мы помещаем настоящее, зависит видение будущего и прошлого. </a:t>
            </a:r>
            <a:endParaRPr lang="ru-RU" sz="2000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69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/>
      </p:transition>
    </mc:Choice>
    <mc:Fallback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5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853374E3-B109-4C10-A718-4E0F6A979CFB}"/>
              </a:ext>
            </a:extLst>
          </p:cNvPr>
          <p:cNvSpPr txBox="1"/>
          <p:nvPr/>
        </p:nvSpPr>
        <p:spPr>
          <a:xfrm>
            <a:off x="2907102" y="524595"/>
            <a:ext cx="900904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ru-RU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  <a:t>Марк Туллий Цицерон, </a:t>
            </a:r>
            <a:br>
              <a:rPr kumimoji="0" lang="ru-RU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</a:b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  <a:t>римский политический деятель </a:t>
            </a:r>
            <a:b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</a:b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  <a:t>(106 – 43 гг. до н.э.):</a:t>
            </a:r>
            <a:endParaRPr lang="ru-RU" sz="3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D3354A5-70A7-4027-BB8A-830CC3E69A6C}"/>
              </a:ext>
            </a:extLst>
          </p:cNvPr>
          <p:cNvSpPr txBox="1"/>
          <p:nvPr/>
        </p:nvSpPr>
        <p:spPr>
          <a:xfrm>
            <a:off x="2536166" y="5092665"/>
            <a:ext cx="9334864" cy="1717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FFCC"/>
              </a:buClr>
              <a:buSzPct val="60000"/>
              <a:buFontTx/>
              <a:buNone/>
              <a:tabLst/>
              <a:defRPr/>
            </a:pP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uLnTx/>
                <a:uFillTx/>
                <a:latin typeface="Times New Roman"/>
                <a:ea typeface="+mn-ea"/>
                <a:cs typeface="Arial"/>
              </a:rPr>
              <a:t>«… первая задача истории — воздерживаться от лжи, </a:t>
            </a: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FFCC"/>
              </a:buClr>
              <a:buSzPct val="60000"/>
              <a:buFontTx/>
              <a:buNone/>
              <a:tabLst/>
              <a:defRPr/>
            </a:pP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uLnTx/>
                <a:uFillTx/>
                <a:latin typeface="Times New Roman"/>
                <a:ea typeface="+mn-ea"/>
                <a:cs typeface="Arial"/>
              </a:rPr>
              <a:t>вторая — не утаивать правды, </a:t>
            </a: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FFCC"/>
              </a:buClr>
              <a:buSzPct val="60000"/>
              <a:buFontTx/>
              <a:buNone/>
              <a:tabLst/>
              <a:defRPr/>
            </a:pP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uLnTx/>
                <a:uFillTx/>
                <a:latin typeface="Times New Roman"/>
                <a:ea typeface="+mn-ea"/>
                <a:cs typeface="Arial"/>
              </a:rPr>
              <a:t>третья — не давать никакого повода заподозрить себя в пристрастии или предвзятой враждебности».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xmlns="" id="{3AA2D5AF-6AB9-474A-9BE3-EEB87801D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4812" y="1663368"/>
            <a:ext cx="2946753" cy="341007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3647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6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C:\Documents and Settings\Эдик\Мои документы\Downloads\fonovuy0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280823" cy="755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Заголовок 7"/>
          <p:cNvSpPr txBox="1">
            <a:spLocks/>
          </p:cNvSpPr>
          <p:nvPr/>
        </p:nvSpPr>
        <p:spPr>
          <a:xfrm>
            <a:off x="819801" y="1804498"/>
            <a:ext cx="11999343" cy="2731881"/>
          </a:xfrm>
          <a:prstGeom prst="rect">
            <a:avLst/>
          </a:prstGeom>
          <a:noFill/>
        </p:spPr>
        <p:txBody>
          <a:bodyPr vert="horz" wrap="square" lIns="71988" tIns="35994" rIns="71988" bIns="35994" rtlCol="0" anchor="b">
            <a:spAutoFit/>
          </a:bodyPr>
          <a:lstStyle/>
          <a:p>
            <a:pPr algn="ctr" defTabSz="1343729"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ru-RU" sz="36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  <a:t>Тема № 2. (лекция)</a:t>
            </a:r>
          </a:p>
          <a:p>
            <a:pPr algn="ctr" defTabSz="1343729">
              <a:lnSpc>
                <a:spcPct val="90000"/>
              </a:lnSpc>
              <a:spcBef>
                <a:spcPct val="0"/>
              </a:spcBef>
              <a:defRPr/>
            </a:pPr>
            <a:endParaRPr kumimoji="0" lang="ru-RU" sz="36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Times New Roman"/>
              <a:ea typeface="+mj-ea"/>
              <a:cs typeface="Arial"/>
            </a:endParaRPr>
          </a:p>
          <a:p>
            <a:pPr algn="ctr" defTabSz="1343729">
              <a:lnSpc>
                <a:spcPct val="90000"/>
              </a:lnSpc>
              <a:spcBef>
                <a:spcPct val="0"/>
              </a:spcBef>
              <a:defRPr/>
            </a:pPr>
            <a:r>
              <a:rPr lang="ru-RU" sz="6000" b="1" dirty="0" smtClean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Tahoma" pitchFamily="34" charset="0"/>
                <a:cs typeface="Times New Roman" panose="02020603050405020304" pitchFamily="18" charset="0"/>
              </a:rPr>
              <a:t>Концепции исторического развития</a:t>
            </a:r>
            <a:r>
              <a:rPr lang="ru-RU" sz="3200" b="1" dirty="0" smtClean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itchFamily="34" charset="0"/>
                <a:ea typeface="Tahoma" pitchFamily="34" charset="0"/>
                <a:cs typeface="Tahoma" pitchFamily="34" charset="0"/>
              </a:rPr>
              <a:t>. </a:t>
            </a:r>
            <a:endParaRPr lang="ru-RU" sz="3200" b="1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accent1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rebuchet MS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3375220"/>
      </p:ext>
    </p:extLst>
  </p:cSld>
  <p:clrMapOvr>
    <a:masterClrMapping/>
  </p:clrMapOvr>
  <p:transition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5AD76A3-D2DD-4574-A532-EE6F6C513573}"/>
              </a:ext>
            </a:extLst>
          </p:cNvPr>
          <p:cNvSpPr txBox="1"/>
          <p:nvPr/>
        </p:nvSpPr>
        <p:spPr>
          <a:xfrm>
            <a:off x="4191136" y="291942"/>
            <a:ext cx="420544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ru-RU" altLang="zh-CN" sz="4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  <a:t>Цели </a:t>
            </a:r>
            <a:r>
              <a:rPr lang="ru-RU" altLang="zh-CN" sz="48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/>
                <a:ea typeface="+mj-ea"/>
                <a:cs typeface="Arial"/>
              </a:rPr>
              <a:t>лекции:</a:t>
            </a:r>
            <a:endParaRPr lang="ru-RU" sz="4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E8BD4E3-E155-442C-86F5-F51DF1D6710C}"/>
              </a:ext>
            </a:extLst>
          </p:cNvPr>
          <p:cNvSpPr txBox="1"/>
          <p:nvPr/>
        </p:nvSpPr>
        <p:spPr>
          <a:xfrm>
            <a:off x="1147316" y="1648429"/>
            <a:ext cx="1102887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34988" indent="-534988"/>
            <a:r>
              <a:rPr lang="ru-RU" altLang="zh-CN" sz="1800" b="1" dirty="0" smtClean="0">
                <a:solidFill>
                  <a:srgbClr val="FF0000"/>
                </a:solidFill>
                <a:latin typeface="Arial" panose="020B0604020202020204" pitchFamily="34" charset="0"/>
              </a:rPr>
              <a:t>• </a:t>
            </a:r>
            <a:r>
              <a:rPr lang="ru-RU" altLang="zh-CN" sz="2000" b="1" dirty="0" smtClean="0">
                <a:solidFill>
                  <a:srgbClr val="FF0000"/>
                </a:solidFill>
                <a:latin typeface="Arial" panose="020B0604020202020204" pitchFamily="34" charset="0"/>
              </a:rPr>
              <a:t>учебные</a:t>
            </a:r>
            <a:r>
              <a:rPr lang="ru-RU" altLang="zh-CN" sz="2000" b="1" dirty="0">
                <a:solidFill>
                  <a:srgbClr val="FF0000"/>
                </a:solidFill>
                <a:latin typeface="Arial" panose="020B0604020202020204" pitchFamily="34" charset="0"/>
              </a:rPr>
              <a:t>: </a:t>
            </a:r>
          </a:p>
          <a:p>
            <a:pPr algn="just"/>
            <a:r>
              <a:rPr lang="ru-RU" altLang="zh-CN" sz="2000" b="1" dirty="0" smtClean="0">
                <a:latin typeface="Arial" panose="020B0604020202020204" pitchFamily="34" charset="0"/>
              </a:rPr>
              <a:t>сформировать у обучающимся </a:t>
            </a:r>
            <a:r>
              <a:rPr lang="ru-RU" altLang="zh-CN" sz="2000" b="1" dirty="0">
                <a:latin typeface="Arial" panose="020B0604020202020204" pitchFamily="34" charset="0"/>
              </a:rPr>
              <a:t>систематизированные основы научных знаний и сконцентрировать их внимание на наиболее сложных и узловых вопросах </a:t>
            </a:r>
            <a:r>
              <a:rPr lang="ru-RU" altLang="zh-CN" sz="2000" b="1" dirty="0" smtClean="0">
                <a:latin typeface="Arial" panose="020B0604020202020204" pitchFamily="34" charset="0"/>
              </a:rPr>
              <a:t>теории </a:t>
            </a:r>
            <a:r>
              <a:rPr lang="ru-RU" altLang="zh-CN" sz="2000" b="1" dirty="0">
                <a:latin typeface="Arial" panose="020B0604020202020204" pitchFamily="34" charset="0"/>
              </a:rPr>
              <a:t>и методологии истории как науки, особенностях российского исторического процесса.</a:t>
            </a:r>
            <a:endParaRPr lang="ru-RU" sz="2000" b="1" dirty="0">
              <a:latin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16167998-07E9-42BD-A684-BEB8601F3D56}"/>
              </a:ext>
            </a:extLst>
          </p:cNvPr>
          <p:cNvSpPr txBox="1"/>
          <p:nvPr/>
        </p:nvSpPr>
        <p:spPr>
          <a:xfrm>
            <a:off x="1122489" y="3245598"/>
            <a:ext cx="115443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ru-RU"/>
            </a:defPPr>
            <a:lvl1pPr marL="534988" indent="-534988" algn="just">
              <a:defRPr sz="1800" b="1">
                <a:latin typeface="Arial" panose="020B0604020202020204" pitchFamily="34" charset="0"/>
              </a:defRPr>
            </a:lvl1pPr>
          </a:lstStyle>
          <a:p>
            <a:pPr marL="0" indent="0" algn="l"/>
            <a:r>
              <a:rPr lang="ru-RU" sz="2000" i="1" dirty="0" smtClean="0">
                <a:solidFill>
                  <a:srgbClr val="FF0000"/>
                </a:solidFill>
              </a:rPr>
              <a:t>• воспитательные</a:t>
            </a:r>
            <a:r>
              <a:rPr lang="ru-RU" sz="2000" i="1" dirty="0">
                <a:solidFill>
                  <a:srgbClr val="FF0000"/>
                </a:solidFill>
              </a:rPr>
              <a:t>: </a:t>
            </a:r>
            <a:endParaRPr lang="ru-RU" sz="2000" dirty="0">
              <a:solidFill>
                <a:srgbClr val="FF0000"/>
              </a:solidFill>
            </a:endParaRPr>
          </a:p>
          <a:p>
            <a:pPr marL="0" indent="0"/>
            <a:r>
              <a:rPr lang="ru-RU" sz="2000" dirty="0"/>
              <a:t>формировать у </a:t>
            </a:r>
            <a:r>
              <a:rPr lang="ru-RU" sz="2000" dirty="0" smtClean="0"/>
              <a:t>студентов историческое </a:t>
            </a:r>
            <a:r>
              <a:rPr lang="ru-RU" sz="2000" dirty="0"/>
              <a:t>сознание, понимание значимости исторического наследия, </a:t>
            </a:r>
            <a:r>
              <a:rPr lang="ru-RU" sz="2000" dirty="0" smtClean="0"/>
              <a:t>социальных </a:t>
            </a:r>
            <a:r>
              <a:rPr lang="ru-RU" sz="2000" dirty="0"/>
              <a:t>и трудовых традиций, воспитывать чувства патриотизма, </a:t>
            </a:r>
            <a:r>
              <a:rPr lang="ru-RU" sz="2000" dirty="0" smtClean="0"/>
              <a:t>гордости и личной </a:t>
            </a:r>
            <a:r>
              <a:rPr lang="ru-RU" sz="2000" dirty="0"/>
              <a:t>ответственности за безупречное выполнение конституционного долга по </a:t>
            </a:r>
            <a:r>
              <a:rPr lang="ru-RU" sz="2000" dirty="0" smtClean="0"/>
              <a:t>защите </a:t>
            </a:r>
            <a:r>
              <a:rPr lang="ru-RU" sz="2000" dirty="0"/>
              <a:t>интересов России</a:t>
            </a:r>
            <a:r>
              <a:rPr lang="ru-RU" altLang="zh-CN" sz="2000" dirty="0"/>
              <a:t> </a:t>
            </a:r>
            <a:endParaRPr lang="ru-RU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CA6F4D6-417C-476D-B8AF-190B084C8B1D}"/>
              </a:ext>
            </a:extLst>
          </p:cNvPr>
          <p:cNvSpPr txBox="1"/>
          <p:nvPr/>
        </p:nvSpPr>
        <p:spPr>
          <a:xfrm>
            <a:off x="1147316" y="5154987"/>
            <a:ext cx="1128658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ru-RU"/>
            </a:defPPr>
            <a:lvl1pPr marL="534988" indent="-534988" algn="just">
              <a:defRPr sz="1800" b="1">
                <a:latin typeface="Arial" panose="020B0604020202020204" pitchFamily="34" charset="0"/>
              </a:defRPr>
            </a:lvl1pPr>
          </a:lstStyle>
          <a:p>
            <a:pPr marL="0" indent="0"/>
            <a:r>
              <a:rPr lang="ru-RU" sz="2000" i="1" dirty="0" smtClean="0">
                <a:solidFill>
                  <a:srgbClr val="FF0000"/>
                </a:solidFill>
              </a:rPr>
              <a:t>• в </a:t>
            </a:r>
            <a:r>
              <a:rPr lang="ru-RU" sz="2000" i="1" dirty="0">
                <a:solidFill>
                  <a:srgbClr val="FF0000"/>
                </a:solidFill>
              </a:rPr>
              <a:t>формировании профессиональных качеств: </a:t>
            </a:r>
          </a:p>
          <a:p>
            <a:pPr marL="0" indent="0"/>
            <a:r>
              <a:rPr lang="ru-RU" sz="2000" dirty="0"/>
              <a:t>развивать способность осуществлять поиск, критический анализ и синтез информации, анализировать социально значимые явления и процессы, применяя методы исторической науки, использовать в своей профессиональной деятельности базовые исторические знания о различных сферах жизни общества.</a:t>
            </a:r>
          </a:p>
        </p:txBody>
      </p:sp>
    </p:spTree>
    <p:extLst>
      <p:ext uri="{BB962C8B-B14F-4D97-AF65-F5344CB8AC3E}">
        <p14:creationId xmlns:p14="http://schemas.microsoft.com/office/powerpoint/2010/main" val="49212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8" grpId="0"/>
      <p:bldP spid="19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5AD76A3-D2DD-4574-A532-EE6F6C513573}"/>
              </a:ext>
            </a:extLst>
          </p:cNvPr>
          <p:cNvSpPr txBox="1"/>
          <p:nvPr/>
        </p:nvSpPr>
        <p:spPr>
          <a:xfrm>
            <a:off x="4191136" y="532881"/>
            <a:ext cx="51685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0" lang="ru-RU" altLang="zh-CN" sz="4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  <a:t>Вопросы лекции:</a:t>
            </a:r>
            <a:endParaRPr lang="ru-RU" sz="4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E8BD4E3-E155-442C-86F5-F51DF1D6710C}"/>
              </a:ext>
            </a:extLst>
          </p:cNvPr>
          <p:cNvSpPr txBox="1"/>
          <p:nvPr/>
        </p:nvSpPr>
        <p:spPr>
          <a:xfrm>
            <a:off x="1032650" y="1503520"/>
            <a:ext cx="12105476" cy="4538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indent="-914400" algn="just">
              <a:lnSpc>
                <a:spcPct val="107000"/>
              </a:lnSpc>
              <a:spcAft>
                <a:spcPts val="0"/>
              </a:spcAft>
              <a:buAutoNum type="arabicPeriod"/>
            </a:pPr>
            <a:r>
              <a:rPr lang="ru-RU" sz="5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Принципы </a:t>
            </a:r>
            <a:r>
              <a:rPr lang="ru-RU" sz="54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понимания </a:t>
            </a:r>
            <a:r>
              <a:rPr lang="ru-RU" sz="5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истории</a:t>
            </a:r>
          </a:p>
          <a:p>
            <a:pPr marL="914400" indent="-914400" algn="just">
              <a:lnSpc>
                <a:spcPct val="107000"/>
              </a:lnSpc>
              <a:spcAft>
                <a:spcPts val="0"/>
              </a:spcAft>
              <a:buAutoNum type="arabicPeriod"/>
            </a:pPr>
            <a:endParaRPr lang="ru-RU" sz="5400" b="1" dirty="0" smtClean="0">
              <a:solidFill>
                <a:srgbClr val="C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914400" algn="just">
              <a:lnSpc>
                <a:spcPct val="107000"/>
              </a:lnSpc>
              <a:spcAft>
                <a:spcPts val="0"/>
              </a:spcAft>
              <a:buAutoNum type="arabicPeriod"/>
            </a:pPr>
            <a:r>
              <a:rPr lang="ru-RU" sz="5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Эвристические </a:t>
            </a:r>
            <a:r>
              <a:rPr lang="ru-RU" sz="54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возможности и ограничения исторического прогнозирования</a:t>
            </a:r>
            <a:endParaRPr lang="ru-RU" sz="5400" b="1" dirty="0">
              <a:solidFill>
                <a:srgbClr val="C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51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792234" y="738664"/>
            <a:ext cx="622771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ru-RU" sz="28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/>
                <a:ea typeface="+mj-ea"/>
                <a:cs typeface="Arial"/>
              </a:rPr>
              <a:t>Учебники и учебные пособия</a:t>
            </a:r>
            <a:endParaRPr lang="ru-RU" altLang="ru-RU" sz="2800" b="1" kern="0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/>
              <a:ea typeface="+mj-ea"/>
              <a:cs typeface="Arial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205FBC98-37F7-5132-899A-EE55C24C4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4" y="0"/>
            <a:ext cx="2122720" cy="32233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Прямоугольник 9">
            <a:extLst>
              <a:ext uri="{FF2B5EF4-FFF2-40B4-BE49-F238E27FC236}">
                <a16:creationId xmlns:a16="http://schemas.microsoft.com/office/drawing/2014/main" xmlns="" id="{B9DD11CD-EB12-54F0-A8F7-ABE266B8AA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8794" y="0"/>
            <a:ext cx="3019245" cy="738664"/>
          </a:xfrm>
          <a:prstGeom prst="rect">
            <a:avLst/>
          </a:prstGeom>
          <a:gradFill flip="none" rotWithShape="1">
            <a:gsLst>
              <a:gs pos="0">
                <a:srgbClr val="DADADA">
                  <a:lumMod val="40000"/>
                  <a:lumOff val="60000"/>
                </a:srgbClr>
              </a:gs>
              <a:gs pos="46000">
                <a:srgbClr val="DADADA">
                  <a:lumMod val="95000"/>
                  <a:lumOff val="5000"/>
                </a:srgbClr>
              </a:gs>
              <a:gs pos="100000">
                <a:srgbClr val="DADADA">
                  <a:lumMod val="60000"/>
                </a:srgb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wrap="square">
            <a:spAutoFit/>
          </a:bodyPr>
          <a:lstStyle>
            <a:lvl1pPr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400" kern="0" dirty="0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	История России: учебник. /</a:t>
            </a:r>
            <a:r>
              <a:rPr lang="ru-RU" altLang="ru-RU" sz="1400" kern="0" dirty="0" err="1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А.С</a:t>
            </a:r>
            <a:r>
              <a:rPr lang="ru-RU" altLang="ru-RU" sz="1400" kern="0" dirty="0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Орлов, </a:t>
            </a:r>
            <a:r>
              <a:rPr lang="ru-RU" altLang="ru-RU" sz="1400" kern="0" dirty="0" err="1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В.А</a:t>
            </a:r>
            <a:r>
              <a:rPr lang="ru-RU" altLang="ru-RU" sz="1400" kern="0" dirty="0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Георгиев. </a:t>
            </a:r>
            <a:r>
              <a:rPr kumimoji="0" lang="ru-RU" alt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М.: 2023.  </a:t>
            </a:r>
            <a:r>
              <a:rPr lang="ru-RU" altLang="ru-RU" sz="1400" i="1" kern="0" dirty="0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 </a:t>
            </a:r>
            <a:r>
              <a:rPr lang="ru-RU" altLang="ru-RU" sz="1400" i="1" kern="0" dirty="0" err="1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содерж</a:t>
            </a:r>
            <a:r>
              <a:rPr lang="ru-RU" altLang="ru-RU" sz="1400" i="1" kern="0" dirty="0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.: Введение. С. 3-6</a:t>
            </a:r>
            <a:endParaRPr kumimoji="0" lang="ru-RU" altLang="ru-RU" sz="1400" b="0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360738" y="2181997"/>
            <a:ext cx="8413446" cy="389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А). Основная литература</a:t>
            </a:r>
            <a:endParaRPr lang="ru-RU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	История России: учебник / А.С. Орлов, В.А. Георгиев, Н.Г. Георгиева, Т.А. Сивохина; МГУ им. М.В. Ломоносова. — 5-е изд.,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перераб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и доп. — Москва: Проспект, 2022. — 552 с. - Текст : непосредственный. - То же. - ЭБС Проспект. - URL: http://ebs.prospekt.org/book/45042 (дата обращения : 08.05.2024). - Текст : электронный.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	Мунчаев, Ш.М. История России : учебник / Ш.М. Мунчаев. — 7-е изд.,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перераб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и доп. — Москва : Норма : ИНФРА-М, 2024. — 512 с. - ISBN 978-5-91768-930-2. – ЭБС ZNANIUM. - URL: https://znanium.com/catalog/product/2114313 (дата обращения: 08.05.2024). - Текст : электронный.</a:t>
            </a:r>
            <a:endParaRPr lang="ru-RU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59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792234" y="738664"/>
            <a:ext cx="622771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ru-RU" sz="28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/>
                <a:ea typeface="+mj-ea"/>
                <a:cs typeface="Arial"/>
              </a:rPr>
              <a:t>Учебники и учебные пособия</a:t>
            </a:r>
            <a:endParaRPr lang="ru-RU" altLang="ru-RU" sz="2800" b="1" kern="0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/>
              <a:ea typeface="+mj-ea"/>
              <a:cs typeface="Arial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205FBC98-37F7-5132-899A-EE55C24C4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4" y="0"/>
            <a:ext cx="2122720" cy="32233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Прямоугольник 9">
            <a:extLst>
              <a:ext uri="{FF2B5EF4-FFF2-40B4-BE49-F238E27FC236}">
                <a16:creationId xmlns:a16="http://schemas.microsoft.com/office/drawing/2014/main" xmlns="" id="{B9DD11CD-EB12-54F0-A8F7-ABE266B8AA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8794" y="0"/>
            <a:ext cx="3019245" cy="738664"/>
          </a:xfrm>
          <a:prstGeom prst="rect">
            <a:avLst/>
          </a:prstGeom>
          <a:gradFill flip="none" rotWithShape="1">
            <a:gsLst>
              <a:gs pos="0">
                <a:srgbClr val="DADADA">
                  <a:lumMod val="40000"/>
                  <a:lumOff val="60000"/>
                </a:srgbClr>
              </a:gs>
              <a:gs pos="46000">
                <a:srgbClr val="DADADA">
                  <a:lumMod val="95000"/>
                  <a:lumOff val="5000"/>
                </a:srgbClr>
              </a:gs>
              <a:gs pos="100000">
                <a:srgbClr val="DADADA">
                  <a:lumMod val="60000"/>
                </a:srgb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wrap="square">
            <a:spAutoFit/>
          </a:bodyPr>
          <a:lstStyle>
            <a:lvl1pPr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3038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400" kern="0" dirty="0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	История России: учебник. /</a:t>
            </a:r>
            <a:r>
              <a:rPr lang="ru-RU" altLang="ru-RU" sz="1400" kern="0" dirty="0" err="1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А.С</a:t>
            </a:r>
            <a:r>
              <a:rPr lang="ru-RU" altLang="ru-RU" sz="1400" kern="0" dirty="0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Орлов, </a:t>
            </a:r>
            <a:r>
              <a:rPr lang="ru-RU" altLang="ru-RU" sz="1400" kern="0" dirty="0" err="1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В.А</a:t>
            </a:r>
            <a:r>
              <a:rPr lang="ru-RU" altLang="ru-RU" sz="1400" kern="0" dirty="0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Георгиев. </a:t>
            </a:r>
            <a:r>
              <a:rPr kumimoji="0" lang="ru-RU" altLang="ru-RU" sz="1400" b="0" i="0" u="none" strike="noStrike" kern="0" cap="none" spc="0" normalizeH="0" baseline="0" noProof="0" dirty="0">
                <a:ln>
                  <a:noFill/>
                </a:ln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М.: 2023.  </a:t>
            </a:r>
            <a:r>
              <a:rPr lang="ru-RU" altLang="ru-RU" sz="1400" i="1" kern="0" dirty="0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 </a:t>
            </a:r>
            <a:r>
              <a:rPr lang="ru-RU" altLang="ru-RU" sz="1400" i="1" kern="0" dirty="0" err="1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содерж</a:t>
            </a:r>
            <a:r>
              <a:rPr lang="ru-RU" altLang="ru-RU" sz="1400" i="1" kern="0" dirty="0">
                <a:solidFill>
                  <a:srgbClr val="993300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.: Введение. С. 3-6</a:t>
            </a:r>
            <a:endParaRPr kumimoji="0" lang="ru-RU" altLang="ru-RU" sz="1400" b="0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291137" y="1171254"/>
            <a:ext cx="10613205" cy="6096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Б). Дополнительная литература</a:t>
            </a:r>
            <a:endParaRPr lang="ru-RU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	История : учебник / Н.О. Воскресенская, М.Н.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Свинцова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В.А. Ахмадуллин [и др.] ; под общ. ред. Н.О. Воскресенской, М.Н. Свинцовой. — Москва :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КноРус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2024. — 234 с. — ISBN 978-5-406-12177-1. — ЭБС BOOK.ru. — URL: https://book.ru/book/951589 (дата обращения: 08.05.2024). — Текст : электронный.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	История России : учебник / Н.О. Воскресенская, А.А. Горбань, А.С. Кисляков [и др.] ; под ред. Е.В. Лаптевой, Л.А. Муравьевой. — Москва :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КноРус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2023. — 312 с. — ISBN 978-5-406-11013-3. — ЭБС BOOK.ru. - URL: https://book.ru/book/947403 (дата обращения: 08.05.2024). — Текст : электронный.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	История России : учебное пособие / Н.О. Воскресенская, А.А. Горбань, А.С. Кисляков [и др.] ; под общ. ред. А.С. Кислякова. — Москва :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КноРус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2024. — 358 с. — ISBN 978-5-406-12158-0. — ЭБС BOOK.ru. - URL: https://book.ru/book/952897 (дата обращения: 08.05.2024). — Текст : электронный.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6. 	История России : учебник и практикум для вузов / К.А. Соловьев [и др.] ; под редакцией К.А. Соловьева. — Москва : Издательство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Юрайт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2024. — 244 с. — (Высшее образование). — ISBN 978-5-534-15876-2. — Образовательная платформа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Юрайт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[сайт]. — URL: https://urait.ru/bcode/536255 (дата обращения: 08.05.2024). — Текст : электронный.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7.	Нестеренко, Е.И. История России : учебно-практическое пособие / Е.И. Нестеренко, Н.Е. Петухова, Я.А.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Пляйс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— Москва : Вузовский учебник : ИНФРА-М, 2024. — 296 с. - ISBN 978-5-9558-0138-4. – ЭБС 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ZNANIUM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- URL: https://znanium.com/catalog/product/2039992 (дата обращения: 08.05.2024). - Текст : электронный.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8.	Павленко, Н.И.  История России 1700—1861 гг. (с картами) : учебник для вузов / Н.И. Павленко, И.Л. Андреев, В.А. Федоров. — 6-е изд.,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перераб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и доп. — Москва : Издательство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Юрайт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2024. — 309 с. — (Высшее образование). — ISBN 978-5-534-02047-2. —  Образовательная платформа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Юрайт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[сайт]. — URL: https://urait.ru/bcode/537053 (дата обращения: 08.05.2024). — Текст : электронный.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9.	Федоров, В.А.  История России 1861—1917 гг. (с картами) : учебник для вузов / В.А. Федоров, Н.А. Федорова. — 5-е изд.,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испр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— Москва : Издательство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Юрайт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2024. — 376 с. — (Высшее образование). — ISBN 978-5-534-00292-8. —Образовательная платформа </a:t>
            </a:r>
            <a:r>
              <a:rPr lang="ru-RU" sz="1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Юрайт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[сайт]. — URL: https://urait.ru/bcode/535476 (дата обращения: 08.05.2024). — Текст : электронный.</a:t>
            </a: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60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4345410" y="173865"/>
            <a:ext cx="497324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kumimoji="0" lang="ru-RU" sz="3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  <a:t>ПЕРВЫЙ ИСТОРИК</a:t>
            </a:r>
            <a:endParaRPr lang="ru-RU" altLang="ru-RU" sz="3600" dirty="0">
              <a:solidFill>
                <a:srgbClr val="C00000"/>
              </a:solidFill>
            </a:endParaRP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xmlns="" id="{133B3F5D-25DA-451F-801B-4EFD552EABFF}"/>
              </a:ext>
            </a:extLst>
          </p:cNvPr>
          <p:cNvSpPr txBox="1">
            <a:spLocks/>
          </p:cNvSpPr>
          <p:nvPr/>
        </p:nvSpPr>
        <p:spPr bwMode="auto">
          <a:xfrm>
            <a:off x="3461017" y="6275103"/>
            <a:ext cx="5918249" cy="9047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FFC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n-ea"/>
                <a:cs typeface="Arial"/>
              </a:rPr>
              <a:t>Геродот Галикарнасский 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FFC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n-ea"/>
                <a:cs typeface="Arial"/>
              </a:rPr>
              <a:t>(около 484 г до н. э. — около 425 г до н. э.)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9BF93A30-8BEF-43BB-C76C-DC63D9C25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291" y="1177726"/>
            <a:ext cx="2732274" cy="4822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3FAB5091-1C2A-BD89-A7C9-02892C76CB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6791" y="1010385"/>
            <a:ext cx="3646700" cy="50745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A38BEDA-7769-D6A5-E92F-E38775A0DD78}"/>
              </a:ext>
            </a:extLst>
          </p:cNvPr>
          <p:cNvSpPr txBox="1"/>
          <p:nvPr/>
        </p:nvSpPr>
        <p:spPr>
          <a:xfrm>
            <a:off x="8988724" y="1759920"/>
            <a:ext cx="4162129" cy="396031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  <p:txBody>
          <a:bodyPr wrap="square" rtlCol="0">
            <a:spAutoFit/>
          </a:bodyPr>
          <a:lstStyle/>
          <a:p>
            <a:pPr indent="361950" algn="just"/>
            <a:r>
              <a:rPr lang="ru-RU" dirty="0"/>
              <a:t>Древнегреческий историк: автор первого научного исторического трактата «История» (в 9-т),</a:t>
            </a:r>
            <a:r>
              <a:rPr lang="ru-RU" dirty="0">
                <a:latin typeface="STXihei" panose="02010600040101010101" pitchFamily="2" charset="-122"/>
                <a:ea typeface="STXihei" panose="02010600040101010101" pitchFamily="2" charset="-122"/>
              </a:rPr>
              <a:t> </a:t>
            </a:r>
            <a:r>
              <a:rPr lang="ru-RU" dirty="0"/>
              <a:t>описывающего греко-персидские войны и обычаи многих современных ему народов.</a:t>
            </a:r>
          </a:p>
          <a:p>
            <a:pPr indent="361950" algn="just">
              <a:spcBef>
                <a:spcPts val="600"/>
              </a:spcBef>
            </a:pPr>
            <a:r>
              <a:rPr lang="ru-RU" dirty="0"/>
              <a:t>Является чрезвычайно важным историческим источником по истории десятков античных народов, в том числе проживавших на территории современной России</a:t>
            </a:r>
          </a:p>
        </p:txBody>
      </p:sp>
    </p:spTree>
    <p:extLst>
      <p:ext uri="{BB962C8B-B14F-4D97-AF65-F5344CB8AC3E}">
        <p14:creationId xmlns:p14="http://schemas.microsoft.com/office/powerpoint/2010/main" val="394666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746374" y="1436053"/>
            <a:ext cx="87503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kumimoji="0" lang="ru-RU" altLang="zh-CN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  <a:t>Первы</a:t>
            </a:r>
            <a:r>
              <a:rPr lang="ru-RU" altLang="zh-CN" sz="3600" b="1" kern="0" noProof="0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/>
                <a:ea typeface="+mj-ea"/>
                <a:cs typeface="Arial"/>
              </a:rPr>
              <a:t>й</a:t>
            </a:r>
            <a:r>
              <a:rPr kumimoji="0" lang="ru-RU" altLang="zh-CN" sz="3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/>
                <a:ea typeface="+mj-ea"/>
                <a:cs typeface="Arial"/>
              </a:rPr>
              <a:t> вопрос лекции</a:t>
            </a:r>
            <a:endParaRPr lang="ru-RU" altLang="ru-RU" sz="3600" dirty="0">
              <a:solidFill>
                <a:srgbClr val="00206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D8F2489B-F017-4D8D-BAE9-2D34D22DDEE3}"/>
              </a:ext>
            </a:extLst>
          </p:cNvPr>
          <p:cNvSpPr txBox="1"/>
          <p:nvPr/>
        </p:nvSpPr>
        <p:spPr>
          <a:xfrm>
            <a:off x="1347281" y="3380198"/>
            <a:ext cx="10956739" cy="1597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lvl="0" indent="-914400" algn="just">
              <a:lnSpc>
                <a:spcPct val="107000"/>
              </a:lnSpc>
              <a:buFontTx/>
              <a:buAutoNum type="arabicPeriod"/>
            </a:pPr>
            <a:r>
              <a:rPr lang="ru-RU" sz="54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Принципы понимания истории</a:t>
            </a:r>
          </a:p>
          <a:p>
            <a:pPr marL="534988" indent="534988" algn="just"/>
            <a:endParaRPr lang="ru-RU" sz="40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9225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6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rcRect r="44421" b="21170"/>
          <a:stretch>
            <a:fillRect/>
          </a:stretch>
        </p:blipFill>
        <p:spPr bwMode="auto">
          <a:xfrm>
            <a:off x="11916142" y="5509911"/>
            <a:ext cx="1501294" cy="2049764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7D69947-0ACA-42DA-9B68-8CEEEB268599}"/>
              </a:ext>
            </a:extLst>
          </p:cNvPr>
          <p:cNvSpPr txBox="1"/>
          <p:nvPr/>
        </p:nvSpPr>
        <p:spPr>
          <a:xfrm>
            <a:off x="1017270" y="161318"/>
            <a:ext cx="115328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Принцип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исторического исследования — это способ истолкования исторического материала, принятый в методологии исторической </a:t>
            </a:r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науки</a:t>
            </a:r>
            <a:endParaRPr lang="ru-RU" sz="3600" b="1" kern="0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/>
              <a:ea typeface="+mj-ea"/>
              <a:cs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F2AB0C1-3274-492B-A80F-5FCFDD2662F3}"/>
              </a:ext>
            </a:extLst>
          </p:cNvPr>
          <p:cNvSpPr txBox="1"/>
          <p:nvPr/>
        </p:nvSpPr>
        <p:spPr>
          <a:xfrm>
            <a:off x="646060" y="3110232"/>
            <a:ext cx="11623912" cy="593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Идеалистический принцип понимания истории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DF4C38AE-2697-4723-B1BF-8B4A12CDAEB9}"/>
              </a:ext>
            </a:extLst>
          </p:cNvPr>
          <p:cNvSpPr txBox="1"/>
          <p:nvPr/>
        </p:nvSpPr>
        <p:spPr>
          <a:xfrm>
            <a:off x="646060" y="5200275"/>
            <a:ext cx="11623914" cy="593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b="1" dirty="0" err="1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Презентистский</a:t>
            </a:r>
            <a:r>
              <a:rPr lang="ru-RU" sz="32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принцип понимания истории</a:t>
            </a:r>
            <a:endParaRPr lang="ru-RU" sz="3200" dirty="0">
              <a:solidFill>
                <a:schemeClr val="accent6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4F04066-A5C3-4436-B98B-8C0A0589489F}"/>
              </a:ext>
            </a:extLst>
          </p:cNvPr>
          <p:cNvSpPr txBox="1"/>
          <p:nvPr/>
        </p:nvSpPr>
        <p:spPr>
          <a:xfrm>
            <a:off x="1017270" y="4116549"/>
            <a:ext cx="11629895" cy="593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07000"/>
              </a:lnSpc>
              <a:spcAft>
                <a:spcPts val="0"/>
              </a:spcAft>
            </a:pPr>
            <a:r>
              <a:rPr lang="ru-RU" sz="32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Материалистический принцип понимания истории</a:t>
            </a:r>
            <a:endParaRPr lang="ru-RU" sz="32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675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/>
      </p:transition>
    </mc:Choice>
    <mc:Fallback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5" grpId="0"/>
      <p:bldP spid="16" grpId="0"/>
    </p:bld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8596</TotalTime>
  <Words>460</Words>
  <Application>Microsoft Office PowerPoint</Application>
  <PresentationFormat>Произвольный</PresentationFormat>
  <Paragraphs>72</Paragraphs>
  <Slides>15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7" baseType="lpstr">
      <vt:lpstr>宋体</vt:lpstr>
      <vt:lpstr>Arial</vt:lpstr>
      <vt:lpstr>Bookman Old Style</vt:lpstr>
      <vt:lpstr>Calibri</vt:lpstr>
      <vt:lpstr>Calibri Light</vt:lpstr>
      <vt:lpstr>STXihei</vt:lpstr>
      <vt:lpstr>Tahoma</vt:lpstr>
      <vt:lpstr>Times New Roman</vt:lpstr>
      <vt:lpstr>Trebuchet MS</vt:lpstr>
      <vt:lpstr>Verdana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МММещеряков</dc:creator>
  <cp:lastModifiedBy>User</cp:lastModifiedBy>
  <cp:revision>590</cp:revision>
  <cp:lastPrinted>2020-11-11T13:15:09Z</cp:lastPrinted>
  <dcterms:created xsi:type="dcterms:W3CDTF">2019-12-04T09:02:13Z</dcterms:created>
  <dcterms:modified xsi:type="dcterms:W3CDTF">2024-09-04T12:08:42Z</dcterms:modified>
</cp:coreProperties>
</file>

<file path=docProps/thumbnail.jpeg>
</file>